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Lobster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0246A9-41F4-4906-85C6-6C528454F031}">
  <a:tblStyle styleId="{A20246A9-41F4-4906-85C6-6C528454F0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font" Target="fonts/Lobster-regular.fnt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428ab4f2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5428ab4f2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428ab4f2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428ab4f2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428ab4f2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5428ab4f2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428ab4f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5428ab4f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428ab4f2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428ab4f2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428ab4f2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428ab4f2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428ab4f2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428ab4f2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14837832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14837832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14837832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14837832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14837832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14837832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14837832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514837832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14837832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514837832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14837832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14837832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14837832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14837832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14837832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14837832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428ab4f2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428ab4f2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rockheightsmusic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Yh5Mempzix0" TargetMode="External"/><Relationship Id="rId4" Type="http://schemas.openxmlformats.org/officeDocument/2006/relationships/image" Target="../media/image1.jpg"/><Relationship Id="rId5" Type="http://schemas.openxmlformats.org/officeDocument/2006/relationships/hyperlink" Target="https://www.apa.org/pubs/journals/releases/edu-edu0000376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7.jpg"/><Relationship Id="rId8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70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2022 2023 MUSIC PROGRAM</a:t>
            </a:r>
            <a:endParaRPr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25" y="814350"/>
            <a:ext cx="8919150" cy="27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things to consider…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These are not clubs - </a:t>
            </a:r>
            <a:r>
              <a:rPr b="1" lang="en"/>
              <a:t>attendance at all classes is expected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Y</a:t>
            </a:r>
            <a:r>
              <a:rPr lang="en"/>
              <a:t>ou will receive a </a:t>
            </a:r>
            <a:r>
              <a:rPr b="1" lang="en"/>
              <a:t>report card</a:t>
            </a:r>
            <a:r>
              <a:rPr lang="en"/>
              <a:t> for them.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There are </a:t>
            </a:r>
            <a:r>
              <a:rPr b="1" lang="en"/>
              <a:t>2 major concerts</a:t>
            </a:r>
            <a:r>
              <a:rPr lang="en"/>
              <a:t> (Winter and Spring) which you are expected to attend.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There are some </a:t>
            </a:r>
            <a:r>
              <a:rPr lang="en"/>
              <a:t>other</a:t>
            </a:r>
            <a:r>
              <a:rPr lang="en"/>
              <a:t> festivals, field trips and performances which you are strongly </a:t>
            </a:r>
            <a:r>
              <a:rPr b="1" lang="en"/>
              <a:t>encouraged to attend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We perform in a </a:t>
            </a:r>
            <a:r>
              <a:rPr b="1" lang="en"/>
              <a:t>uniform </a:t>
            </a:r>
            <a:r>
              <a:rPr lang="en"/>
              <a:t>(our red Rockheights Music t-shirts)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530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Choir </a:t>
            </a:r>
            <a:r>
              <a:rPr lang="en"/>
              <a:t>is the easiest way to get involved!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5390100" cy="31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only one in-timetable class per week.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sing lots of styles of music.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sing in different languages.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perform more than any other ensemble at school.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strongly encouraged to learn to read music, but not as much as in band or </a:t>
            </a:r>
            <a:r>
              <a:rPr lang="en"/>
              <a:t>strings</a:t>
            </a:r>
            <a:r>
              <a:rPr lang="en"/>
              <a:t>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. 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1823" y="0"/>
            <a:ext cx="332770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Band </a:t>
            </a:r>
            <a:r>
              <a:rPr lang="en"/>
              <a:t>and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Strings </a:t>
            </a:r>
            <a:r>
              <a:rPr lang="en"/>
              <a:t>require a bit more…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366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Band and Strings have 2 in-timetable classes per week.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We play lots of different styles of music.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You will be responsible for your instrument.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You will learn how to read music. 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225" y="1075950"/>
            <a:ext cx="5047777" cy="37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an Instrument to Play</a:t>
            </a:r>
            <a:endParaRPr/>
          </a:p>
        </p:txBody>
      </p:sp>
      <p:graphicFrame>
        <p:nvGraphicFramePr>
          <p:cNvPr id="150" name="Google Shape;150;p25"/>
          <p:cNvGraphicFramePr/>
          <p:nvPr/>
        </p:nvGraphicFramePr>
        <p:xfrm>
          <a:off x="1011200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{A20246A9-41F4-4906-85C6-6C528454F031}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10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Band</a:t>
                      </a:r>
                      <a:endParaRPr b="1" sz="510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510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Strings</a:t>
                      </a:r>
                      <a:endParaRPr b="1" sz="510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en" sz="2000"/>
                        <a:t>Woodwind, brass and percussion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en" sz="2000"/>
                        <a:t>Violin, viola, cello and upright bass.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en" sz="2000"/>
                        <a:t>Can play ANY style of music.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en" sz="2000"/>
                        <a:t>Can play ANY style of music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en" sz="2000"/>
                        <a:t>Larger class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en" sz="2000"/>
                        <a:t>Smaller class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en" sz="2000"/>
                        <a:t>Can add Jazz Band later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●"/>
                      </a:pPr>
                      <a:r>
                        <a:rPr lang="en" sz="2000"/>
                        <a:t>Can play in orchestra later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instruments to choose from in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Band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29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 order from highest to lowest in pitch</a:t>
            </a:r>
            <a:endParaRPr/>
          </a:p>
        </p:txBody>
      </p:sp>
      <p:graphicFrame>
        <p:nvGraphicFramePr>
          <p:cNvPr id="157" name="Google Shape;157;p26"/>
          <p:cNvGraphicFramePr/>
          <p:nvPr/>
        </p:nvGraphicFramePr>
        <p:xfrm>
          <a:off x="858575" y="163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{A20246A9-41F4-4906-85C6-6C528454F031}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Woodwinds</a:t>
                      </a:r>
                      <a:endParaRPr sz="280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Brass</a:t>
                      </a:r>
                      <a:endParaRPr sz="280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Percussion</a:t>
                      </a:r>
                      <a:endParaRPr sz="280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Flute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Oboe*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Clarinet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Bass Clarinet*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Saxophone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(alto, tenor, bari*)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Bassoon*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Trumpet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French Horn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Trombone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Baritone / Euphonium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Tuba*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Percussionists play all of these: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Drums, and drum-kit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Cymbals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Timpani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Mallet percussion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Hand percussion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26"/>
          <p:cNvSpPr txBox="1"/>
          <p:nvPr/>
        </p:nvSpPr>
        <p:spPr>
          <a:xfrm>
            <a:off x="909725" y="4067575"/>
            <a:ext cx="713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 bass guitars, which are string instruments, are also allowed to play in band.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instruments to choose from in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Strings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164" name="Google Shape;164;p27"/>
          <p:cNvGraphicFramePr/>
          <p:nvPr/>
        </p:nvGraphicFramePr>
        <p:xfrm>
          <a:off x="858575" y="163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{A20246A9-41F4-4906-85C6-6C528454F031}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Violin</a:t>
                      </a:r>
                      <a:endParaRPr sz="280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Viola</a:t>
                      </a:r>
                      <a:endParaRPr sz="280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Cello</a:t>
                      </a:r>
                      <a:endParaRPr sz="280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Lobster"/>
                          <a:ea typeface="Lobster"/>
                          <a:cs typeface="Lobster"/>
                          <a:sym typeface="Lobster"/>
                        </a:rPr>
                        <a:t>Upright Bass</a:t>
                      </a:r>
                      <a:endParaRPr sz="2800">
                        <a:latin typeface="Lobster"/>
                        <a:ea typeface="Lobster"/>
                        <a:cs typeface="Lobster"/>
                        <a:sym typeface="Lobster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Highest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Smallest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Also called a “fiddle”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Held on your shoulder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Next lowest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Reads in alto clef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Always needed!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Held on your shoulder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Next lowest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Reads in bass clef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Sit on the floor between your knees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Lowest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Sits on the floor and you stand or sit on a stool.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One of the most versatile instruments.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costs involved?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311700" y="921725"/>
            <a:ext cx="8520600" cy="3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$10 to purchase a Rockheights Music t-shirt to keep, or </a:t>
            </a:r>
            <a:r>
              <a:rPr lang="en"/>
              <a:t>borrow</a:t>
            </a:r>
            <a:r>
              <a:rPr lang="en"/>
              <a:t> one for no cost.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$20 suggested donation to rent an woodwind or brass instrument from Rockheights (a one-time fee for the whole year.)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$150-$200 to rent a violin, viola or cello from School District 61 (a one-time fee for the whole year).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You will need a few supplies, like reeds and cleaning supplies.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However…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NO STUDENT IS TURNED AWAY FROM BAND, STRINGS OR CHOIR BECAUSE OF COSTS. If your family is in financial need, please have your parents e-mail me and I will gladly help. 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1990950" y="470975"/>
            <a:ext cx="516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NEED MORE DETAILS!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233850" y="3603825"/>
            <a:ext cx="8520600" cy="10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200" u="sng">
                <a:solidFill>
                  <a:schemeClr val="hlink"/>
                </a:solidFill>
                <a:hlinkClick r:id="rId3"/>
              </a:rPr>
              <a:t>www.rockheightsmusic.com</a:t>
            </a:r>
            <a:r>
              <a:rPr lang="en" sz="5200"/>
              <a:t> </a:t>
            </a:r>
            <a:endParaRPr sz="5200"/>
          </a:p>
        </p:txBody>
      </p:sp>
      <p:sp>
        <p:nvSpPr>
          <p:cNvPr id="177" name="Google Shape;177;p29"/>
          <p:cNvSpPr txBox="1"/>
          <p:nvPr/>
        </p:nvSpPr>
        <p:spPr>
          <a:xfrm>
            <a:off x="373075" y="1242900"/>
            <a:ext cx="229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Class times</a:t>
            </a:r>
            <a:endParaRPr sz="2000"/>
          </a:p>
        </p:txBody>
      </p:sp>
      <p:sp>
        <p:nvSpPr>
          <p:cNvPr id="178" name="Google Shape;178;p29"/>
          <p:cNvSpPr txBox="1"/>
          <p:nvPr/>
        </p:nvSpPr>
        <p:spPr>
          <a:xfrm>
            <a:off x="373075" y="1839525"/>
            <a:ext cx="335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Events and Dates</a:t>
            </a:r>
            <a:endParaRPr sz="2000"/>
          </a:p>
        </p:txBody>
      </p:sp>
      <p:sp>
        <p:nvSpPr>
          <p:cNvPr id="179" name="Google Shape;179;p29"/>
          <p:cNvSpPr txBox="1"/>
          <p:nvPr/>
        </p:nvSpPr>
        <p:spPr>
          <a:xfrm>
            <a:off x="4990500" y="1346925"/>
            <a:ext cx="3359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More </a:t>
            </a:r>
            <a:r>
              <a:rPr lang="en" sz="2000"/>
              <a:t>Instrument Information</a:t>
            </a:r>
            <a:endParaRPr sz="2000"/>
          </a:p>
        </p:txBody>
      </p:sp>
      <p:sp>
        <p:nvSpPr>
          <p:cNvPr id="180" name="Google Shape;180;p29"/>
          <p:cNvSpPr txBox="1"/>
          <p:nvPr/>
        </p:nvSpPr>
        <p:spPr>
          <a:xfrm>
            <a:off x="4990500" y="2165563"/>
            <a:ext cx="335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Videos and more!</a:t>
            </a:r>
            <a:endParaRPr sz="2000"/>
          </a:p>
        </p:txBody>
      </p:sp>
      <p:sp>
        <p:nvSpPr>
          <p:cNvPr id="181" name="Google Shape;181;p29"/>
          <p:cNvSpPr txBox="1"/>
          <p:nvPr/>
        </p:nvSpPr>
        <p:spPr>
          <a:xfrm>
            <a:off x="1112375" y="2676400"/>
            <a:ext cx="647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Sign-Up for Courses or to receive more information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MUSIC?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566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The Best Thing You can Do at School!!!" id="62" name="Google Shape;62;p14" title="Join Choir, Band, or Orchestra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46175"/>
            <a:ext cx="5521850" cy="41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6054050" y="529550"/>
            <a:ext cx="265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Do something cool and unique!</a:t>
            </a:r>
            <a:endParaRPr sz="2000"/>
          </a:p>
        </p:txBody>
      </p:sp>
      <p:sp>
        <p:nvSpPr>
          <p:cNvPr id="64" name="Google Shape;64;p14"/>
          <p:cNvSpPr txBox="1"/>
          <p:nvPr/>
        </p:nvSpPr>
        <p:spPr>
          <a:xfrm>
            <a:off x="6041075" y="2079150"/>
            <a:ext cx="271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Make new friends!</a:t>
            </a:r>
            <a:endParaRPr sz="2000"/>
          </a:p>
        </p:txBody>
      </p:sp>
      <p:sp>
        <p:nvSpPr>
          <p:cNvPr id="65" name="Google Shape;65;p14"/>
          <p:cNvSpPr txBox="1"/>
          <p:nvPr/>
        </p:nvSpPr>
        <p:spPr>
          <a:xfrm>
            <a:off x="6041075" y="3123600"/>
            <a:ext cx="2713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Improve your chances of success in school*</a:t>
            </a:r>
            <a:endParaRPr sz="2000"/>
          </a:p>
        </p:txBody>
      </p:sp>
      <p:sp>
        <p:nvSpPr>
          <p:cNvPr id="66" name="Google Shape;66;p14"/>
          <p:cNvSpPr txBox="1"/>
          <p:nvPr/>
        </p:nvSpPr>
        <p:spPr>
          <a:xfrm>
            <a:off x="6040475" y="4707200"/>
            <a:ext cx="8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*source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MUSIC PROGRAM LIKE?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34175" y="1282200"/>
            <a:ext cx="8586300" cy="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9329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6"/>
              <a:buChar char="●"/>
            </a:pPr>
            <a:r>
              <a:rPr lang="en" sz="2216">
                <a:solidFill>
                  <a:schemeClr val="dk1"/>
                </a:solidFill>
              </a:rPr>
              <a:t>Enrichment </a:t>
            </a:r>
            <a:r>
              <a:rPr lang="en" sz="2216">
                <a:solidFill>
                  <a:schemeClr val="dk1"/>
                </a:solidFill>
              </a:rPr>
              <a:t>opportunity</a:t>
            </a:r>
            <a:r>
              <a:rPr lang="en" sz="2216">
                <a:solidFill>
                  <a:schemeClr val="dk1"/>
                </a:solidFill>
              </a:rPr>
              <a:t> to learn a band or strings instrument, or to sing in the choir. </a:t>
            </a:r>
            <a:endParaRPr sz="2216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34175" y="3892375"/>
            <a:ext cx="285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Open to everyone!</a:t>
            </a:r>
            <a:endParaRPr sz="2000"/>
          </a:p>
        </p:txBody>
      </p:sp>
      <p:sp>
        <p:nvSpPr>
          <p:cNvPr id="74" name="Google Shape;74;p15"/>
          <p:cNvSpPr txBox="1"/>
          <p:nvPr/>
        </p:nvSpPr>
        <p:spPr>
          <a:xfrm>
            <a:off x="334175" y="2358775"/>
            <a:ext cx="478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It takes place during the school day.</a:t>
            </a:r>
            <a:endParaRPr sz="2000"/>
          </a:p>
        </p:txBody>
      </p:sp>
      <p:sp>
        <p:nvSpPr>
          <p:cNvPr id="75" name="Google Shape;75;p15"/>
          <p:cNvSpPr txBox="1"/>
          <p:nvPr/>
        </p:nvSpPr>
        <p:spPr>
          <a:xfrm>
            <a:off x="311700" y="3183725"/>
            <a:ext cx="405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do field trips and events.</a:t>
            </a:r>
            <a:endParaRPr sz="200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075" y="1940125"/>
            <a:ext cx="3479997" cy="260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1123"/>
            <a:ext cx="4375798" cy="328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b="15604" l="0" r="0" t="5982"/>
          <a:stretch/>
        </p:blipFill>
        <p:spPr>
          <a:xfrm>
            <a:off x="2400037" y="37475"/>
            <a:ext cx="2937412" cy="307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4950" y="38625"/>
            <a:ext cx="2039374" cy="271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7450" y="0"/>
            <a:ext cx="1637499" cy="218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7">
            <a:alphaModFix/>
          </a:blip>
          <a:srcRect b="40294" l="14544" r="5455" t="0"/>
          <a:stretch/>
        </p:blipFill>
        <p:spPr>
          <a:xfrm>
            <a:off x="87675" y="1998100"/>
            <a:ext cx="5486403" cy="30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2400027" cy="3200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8125" y="-574625"/>
            <a:ext cx="87873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8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OF THESE CELEBRITIES TOOK MUSIC IN SCHOOL?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060500" y="4439325"/>
            <a:ext cx="7023000" cy="602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/>
              <a:t>THEY ALL DID! (AND MANY MORE DID, TOO!)</a:t>
            </a:r>
            <a:endParaRPr sz="25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3125"/>
            <a:ext cx="2568300" cy="17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9300" y="1473125"/>
            <a:ext cx="1661697" cy="172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4897" y="1473125"/>
            <a:ext cx="2436705" cy="304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5300" y="1473113"/>
            <a:ext cx="1715300" cy="233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OF THESE INSTRUMENTS IS A “BAND” INSTRUMENT”?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71325"/>
            <a:ext cx="2983350" cy="198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2700" y="1771325"/>
            <a:ext cx="1815741" cy="27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7067" y="1771325"/>
            <a:ext cx="3404531" cy="272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3164700" y="4647350"/>
            <a:ext cx="281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THEY ALL ARE!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STILL NOT SURE…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29192" l="17201" r="21715" t="20571"/>
          <a:stretch/>
        </p:blipFill>
        <p:spPr>
          <a:xfrm>
            <a:off x="4497650" y="545499"/>
            <a:ext cx="4078925" cy="44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424975" y="1735775"/>
            <a:ext cx="3216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Now is THE TIME to give it a try!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Here are some things to consider…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Times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898250"/>
            <a:ext cx="8520600" cy="3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These are “pull-out” enrichment classes, so you will </a:t>
            </a:r>
            <a:r>
              <a:rPr b="1" lang="en"/>
              <a:t>leave your advisory class</a:t>
            </a:r>
            <a:r>
              <a:rPr lang="en"/>
              <a:t> to participate. 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Choir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Wednesdays 3rd block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Band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Mondays, 4th </a:t>
            </a:r>
            <a:r>
              <a:rPr lang="en"/>
              <a:t>block and Wednesdays, 1st block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Strings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Tuesdays, 4th block and Thursdays, 4th block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Listen to morning announcements for reminders, or check rockheightsmusic.com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